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  <p:sldMasterId id="2147483654" r:id="rId2"/>
  </p:sldMasterIdLst>
  <p:notesMasterIdLst>
    <p:notesMasterId r:id="rId12"/>
  </p:notesMasterIdLst>
  <p:sldIdLst>
    <p:sldId id="463" r:id="rId3"/>
    <p:sldId id="453" r:id="rId4"/>
    <p:sldId id="455" r:id="rId5"/>
    <p:sldId id="456" r:id="rId6"/>
    <p:sldId id="457" r:id="rId7"/>
    <p:sldId id="458" r:id="rId8"/>
    <p:sldId id="461" r:id="rId9"/>
    <p:sldId id="462" r:id="rId10"/>
    <p:sldId id="454" r:id="rId11"/>
  </p:sldIdLst>
  <p:sldSz cx="9906000" cy="6858000" type="A4"/>
  <p:notesSz cx="6797675" cy="9926638"/>
  <p:embeddedFontLst>
    <p:embeddedFont>
      <p:font typeface="맑은 고딕" pitchFamily="50" charset="-127"/>
      <p:regular r:id="rId13"/>
      <p:bold r:id="rId14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1pPr>
    <a:lvl2pPr marL="457011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2pPr>
    <a:lvl3pPr marL="91402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3pPr>
    <a:lvl4pPr marL="137103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4pPr>
    <a:lvl5pPr marL="182804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5pPr>
    <a:lvl6pPr marL="2285051" algn="l" defTabSz="91402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6pPr>
    <a:lvl7pPr marL="2742060" algn="l" defTabSz="91402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7pPr>
    <a:lvl8pPr marL="3199070" algn="l" defTabSz="91402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8pPr>
    <a:lvl9pPr marL="3656080" algn="l" defTabSz="91402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84" userDrawn="1">
          <p15:clr>
            <a:srgbClr val="A4A3A4"/>
          </p15:clr>
        </p15:guide>
        <p15:guide id="2" orient="horz" pos="278">
          <p15:clr>
            <a:srgbClr val="A4A3A4"/>
          </p15:clr>
        </p15:guide>
        <p15:guide id="4" orient="horz" pos="4224" userDrawn="1">
          <p15:clr>
            <a:srgbClr val="A4A3A4"/>
          </p15:clr>
        </p15:guide>
        <p15:guide id="5" orient="horz" pos="3135" userDrawn="1">
          <p15:clr>
            <a:srgbClr val="A4A3A4"/>
          </p15:clr>
        </p15:guide>
        <p15:guide id="6" orient="horz" pos="3929">
          <p15:clr>
            <a:srgbClr val="A4A3A4"/>
          </p15:clr>
        </p15:guide>
        <p15:guide id="7" orient="horz" pos="1321" userDrawn="1">
          <p15:clr>
            <a:srgbClr val="A4A3A4"/>
          </p15:clr>
        </p15:guide>
        <p15:guide id="8" orient="horz" pos="1366" userDrawn="1">
          <p15:clr>
            <a:srgbClr val="A4A3A4"/>
          </p15:clr>
        </p15:guide>
        <p15:guide id="14" orient="horz" pos="754" userDrawn="1">
          <p15:clr>
            <a:srgbClr val="A4A3A4"/>
          </p15:clr>
        </p15:guide>
        <p15:guide id="15" orient="horz" pos="1049">
          <p15:clr>
            <a:srgbClr val="A4A3A4"/>
          </p15:clr>
        </p15:guide>
        <p15:guide id="16" orient="horz" pos="867" userDrawn="1">
          <p15:clr>
            <a:srgbClr val="A4A3A4"/>
          </p15:clr>
        </p15:guide>
        <p15:guide id="17" pos="126" userDrawn="1">
          <p15:clr>
            <a:srgbClr val="A4A3A4"/>
          </p15:clr>
        </p15:guide>
        <p15:guide id="18" pos="6114" userDrawn="1">
          <p15:clr>
            <a:srgbClr val="A4A3A4"/>
          </p15:clr>
        </p15:guide>
        <p15:guide id="19" pos="5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7F96A8"/>
    <a:srgbClr val="FF9933"/>
    <a:srgbClr val="236B23"/>
    <a:srgbClr val="005A99"/>
    <a:srgbClr val="B7DEE8"/>
    <a:srgbClr val="004370"/>
    <a:srgbClr val="CD6209"/>
    <a:srgbClr val="005086"/>
    <a:srgbClr val="8200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89" autoAdjust="0"/>
    <p:restoredTop sz="96475" autoAdjust="0"/>
  </p:normalViewPr>
  <p:slideViewPr>
    <p:cSldViewPr showGuides="1">
      <p:cViewPr>
        <p:scale>
          <a:sx n="100" d="100"/>
          <a:sy n="100" d="100"/>
        </p:scale>
        <p:origin x="-108" y="-300"/>
      </p:cViewPr>
      <p:guideLst>
        <p:guide orient="horz" pos="1684"/>
        <p:guide orient="horz" pos="278"/>
        <p:guide orient="horz" pos="4224"/>
        <p:guide orient="horz" pos="3135"/>
        <p:guide orient="horz" pos="3929"/>
        <p:guide orient="horz" pos="1321"/>
        <p:guide orient="horz" pos="1366"/>
        <p:guide orient="horz" pos="754"/>
        <p:guide orient="horz" pos="1049"/>
        <p:guide orient="horz" pos="867"/>
        <p:guide pos="126"/>
        <p:guide pos="6114"/>
        <p:guide pos="586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53" d="100"/>
        <a:sy n="53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현대하모니 M" panose="02020603020101020101" pitchFamily="18" charset="-127"/>
                <a:ea typeface="현대하모니 M" panose="02020603020101020101" pitchFamily="18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7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현대하모니 M" panose="02020603020101020101" pitchFamily="18" charset="-127"/>
                <a:ea typeface="현대하모니 M" panose="02020603020101020101" pitchFamily="18" charset="-127"/>
              </a:defRPr>
            </a:lvl1pPr>
          </a:lstStyle>
          <a:p>
            <a:pPr>
              <a:defRPr/>
            </a:pPr>
            <a:fld id="{B9966D22-3276-466B-85D4-ABA335FE91AB}" type="datetimeFigureOut">
              <a:rPr lang="ko-KR" altLang="en-US" smtClean="0"/>
              <a:pPr>
                <a:defRPr/>
              </a:pPr>
              <a:t>2017-10-22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5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 dirty="0" smtClean="0"/>
              <a:t>마스터 텍스트 스타일을 편집합니다</a:t>
            </a:r>
          </a:p>
          <a:p>
            <a:pPr lvl="1"/>
            <a:r>
              <a:rPr lang="ko-KR" altLang="en-US" noProof="0" dirty="0" smtClean="0"/>
              <a:t>둘째 수준</a:t>
            </a:r>
          </a:p>
          <a:p>
            <a:pPr lvl="2"/>
            <a:r>
              <a:rPr lang="ko-KR" altLang="en-US" noProof="0" dirty="0" smtClean="0"/>
              <a:t>셋째 수준</a:t>
            </a:r>
          </a:p>
          <a:p>
            <a:pPr lvl="3"/>
            <a:r>
              <a:rPr lang="ko-KR" altLang="en-US" noProof="0" dirty="0" smtClean="0"/>
              <a:t>넷째 수준</a:t>
            </a:r>
          </a:p>
          <a:p>
            <a:pPr lvl="4"/>
            <a:r>
              <a:rPr lang="ko-KR" altLang="en-US" noProof="0" dirty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4" y="9428585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현대하모니 M" panose="02020603020101020101" pitchFamily="18" charset="-127"/>
                <a:ea typeface="현대하모니 M" panose="02020603020101020101" pitchFamily="18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7" y="9428585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현대하모니 M" panose="02020603020101020101" pitchFamily="18" charset="-127"/>
                <a:ea typeface="현대하모니 M" panose="02020603020101020101" pitchFamily="18" charset="-127"/>
              </a:defRPr>
            </a:lvl1pPr>
          </a:lstStyle>
          <a:p>
            <a:pPr>
              <a:defRPr/>
            </a:pPr>
            <a:fld id="{52FBDADD-6CEB-448A-A6D9-B6CBBA414CD4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87124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현대하모니 M" panose="02020603020101020101" pitchFamily="18" charset="-127"/>
        <a:ea typeface="현대하모니 M" panose="02020603020101020101" pitchFamily="18" charset="-127"/>
        <a:cs typeface="+mn-cs"/>
      </a:defRPr>
    </a:lvl1pPr>
    <a:lvl2pPr marL="4572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현대하모니 M" panose="02020603020101020101" pitchFamily="18" charset="-127"/>
        <a:ea typeface="현대하모니 M" panose="02020603020101020101" pitchFamily="18" charset="-127"/>
        <a:cs typeface="+mn-cs"/>
      </a:defRPr>
    </a:lvl2pPr>
    <a:lvl3pPr marL="9144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현대하모니 M" panose="02020603020101020101" pitchFamily="18" charset="-127"/>
        <a:ea typeface="현대하모니 M" panose="02020603020101020101" pitchFamily="18" charset="-127"/>
        <a:cs typeface="+mn-cs"/>
      </a:defRPr>
    </a:lvl3pPr>
    <a:lvl4pPr marL="13716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현대하모니 M" panose="02020603020101020101" pitchFamily="18" charset="-127"/>
        <a:ea typeface="현대하모니 M" panose="02020603020101020101" pitchFamily="18" charset="-127"/>
        <a:cs typeface="+mn-cs"/>
      </a:defRPr>
    </a:lvl4pPr>
    <a:lvl5pPr marL="18288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현대하모니 M" panose="02020603020101020101" pitchFamily="18" charset="-127"/>
        <a:ea typeface="현대하모니 M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gi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" r="-64" b="-2"/>
          <a:stretch>
            <a:fillRect/>
          </a:stretch>
        </p:blipFill>
        <p:spPr bwMode="auto">
          <a:xfrm>
            <a:off x="2" y="7938"/>
            <a:ext cx="9912350" cy="685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그림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516" y="6399330"/>
            <a:ext cx="1080000" cy="31674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219" y="6500055"/>
            <a:ext cx="1486433" cy="216024"/>
          </a:xfrm>
          <a:prstGeom prst="rect">
            <a:avLst/>
          </a:prstGeom>
        </p:spPr>
      </p:pic>
      <p:sp>
        <p:nvSpPr>
          <p:cNvPr id="7" name="슬라이드 번호 개체 틀 1"/>
          <p:cNvSpPr>
            <a:spLocks noGrp="1"/>
          </p:cNvSpPr>
          <p:nvPr>
            <p:ph type="sldNum" sz="quarter" idx="4"/>
          </p:nvPr>
        </p:nvSpPr>
        <p:spPr>
          <a:xfrm>
            <a:off x="3797300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현대하모니 M" panose="02020603020101020101" pitchFamily="18" charset="-127"/>
              </a:defRPr>
            </a:lvl1pPr>
          </a:lstStyle>
          <a:p>
            <a:fld id="{5E923AFD-7A16-4DC7-A581-9AEFA75FD12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315329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Picture 3" descr="H:\바탕화면\국세청 FOCAS 제안 디자인\가로 png\국세청 제안서 간지0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5" y="-6444"/>
            <a:ext cx="9906129" cy="686444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46522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H:\바탕화면\국세청 FOCAS 제안 디자인\가로 png\국세청 Q&amp;A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5" y="-3222"/>
            <a:ext cx="9906130" cy="686444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5054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사용자 지정 레이아웃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5343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사용자 지정 레이아웃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807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사용자 지정 레이아웃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884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7875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:\0_업무폴더\0_PPT 제안서\제안서 2017\170202_한국은행 제안\발표자료 디자인\png\한국은행 제안서 표지디자인3333333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783"/>
            <a:ext cx="9906000" cy="686156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4103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:\0_업무폴더\0_PPT 제안서\제안서 2017\170202_한국은행 제안\발표자료 디자인\png\한국은행 제안서 표지디자인3333333.png"/>
          <p:cNvPicPr>
            <a:picLocks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1859106" y="1285734"/>
            <a:ext cx="8046000" cy="557226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65833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0_업무폴더\0_PPT 제안서\제안서 2017\170202_한국은행 제안\발표자료 디자인\png\한국은행 제안서 간지0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784"/>
            <a:ext cx="9906000" cy="6861567"/>
          </a:xfrm>
          <a:prstGeom prst="rect">
            <a:avLst/>
          </a:prstGeom>
          <a:noFill/>
        </p:spPr>
      </p:pic>
      <p:sp>
        <p:nvSpPr>
          <p:cNvPr id="5" name="자유형 4"/>
          <p:cNvSpPr/>
          <p:nvPr userDrawn="1"/>
        </p:nvSpPr>
        <p:spPr>
          <a:xfrm>
            <a:off x="0" y="4929352"/>
            <a:ext cx="9906000" cy="1939157"/>
          </a:xfrm>
          <a:custGeom>
            <a:avLst/>
            <a:gdLst>
              <a:gd name="connsiteX0" fmla="*/ 10692740 w 10692740"/>
              <a:gd name="connsiteY0" fmla="*/ 0 h 3521467"/>
              <a:gd name="connsiteX1" fmla="*/ 10692740 w 10692740"/>
              <a:gd name="connsiteY1" fmla="*/ 3521467 h 3521467"/>
              <a:gd name="connsiteX2" fmla="*/ 1740 w 10692740"/>
              <a:gd name="connsiteY2" fmla="*/ 3521467 h 3521467"/>
              <a:gd name="connsiteX3" fmla="*/ 1491 w 10692740"/>
              <a:gd name="connsiteY3" fmla="*/ 3369949 h 3521467"/>
              <a:gd name="connsiteX4" fmla="*/ 927 w 10692740"/>
              <a:gd name="connsiteY4" fmla="*/ 2382681 h 3521467"/>
              <a:gd name="connsiteX5" fmla="*/ 10692740 w 10692740"/>
              <a:gd name="connsiteY5" fmla="*/ 0 h 3521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92740" h="3521467">
                <a:moveTo>
                  <a:pt x="10692740" y="0"/>
                </a:moveTo>
                <a:lnTo>
                  <a:pt x="10692740" y="3521467"/>
                </a:lnTo>
                <a:lnTo>
                  <a:pt x="1740" y="3521467"/>
                </a:lnTo>
                <a:lnTo>
                  <a:pt x="1491" y="3369949"/>
                </a:lnTo>
                <a:cubicBezTo>
                  <a:pt x="676" y="3019146"/>
                  <a:pt x="-1078" y="2635773"/>
                  <a:pt x="927" y="2382681"/>
                </a:cubicBezTo>
                <a:lnTo>
                  <a:pt x="10692740" y="0"/>
                </a:lnTo>
                <a:close/>
              </a:path>
            </a:pathLst>
          </a:custGeom>
          <a:solidFill>
            <a:srgbClr val="00408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95324" rtl="0" eaLnBrk="1" latinLnBrk="1" hangingPunct="1">
              <a:defRPr sz="195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97662" algn="l" defTabSz="995324" rtl="0" eaLnBrk="1" latinLnBrk="1" hangingPunct="1">
              <a:defRPr sz="195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95324" algn="l" defTabSz="995324" rtl="0" eaLnBrk="1" latinLnBrk="1" hangingPunct="1">
              <a:defRPr sz="195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92987" algn="l" defTabSz="995324" rtl="0" eaLnBrk="1" latinLnBrk="1" hangingPunct="1">
              <a:defRPr sz="195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90649" algn="l" defTabSz="995324" rtl="0" eaLnBrk="1" latinLnBrk="1" hangingPunct="1">
              <a:defRPr sz="195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488311" algn="l" defTabSz="995324" rtl="0" eaLnBrk="1" latinLnBrk="1" hangingPunct="1">
              <a:defRPr sz="195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85973" algn="l" defTabSz="995324" rtl="0" eaLnBrk="1" latinLnBrk="1" hangingPunct="1">
              <a:defRPr sz="195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83635" algn="l" defTabSz="995324" rtl="0" eaLnBrk="1" latinLnBrk="1" hangingPunct="1">
              <a:defRPr sz="195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981298" algn="l" defTabSz="995324" rtl="0" eaLnBrk="1" latinLnBrk="1" hangingPunct="1">
              <a:defRPr sz="195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현대하모니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535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:\바탕화면\국세청 FOCAS 제안 디자인\가로 png\국세청 제안서 표지디자인22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5" y="-3222"/>
            <a:ext cx="9906129" cy="6864444"/>
          </a:xfrm>
          <a:prstGeom prst="rect">
            <a:avLst/>
          </a:prstGeom>
          <a:noFill/>
        </p:spPr>
      </p:pic>
      <p:sp>
        <p:nvSpPr>
          <p:cNvPr id="3" name="텍스트 개체 틀 11"/>
          <p:cNvSpPr>
            <a:spLocks noGrp="1"/>
          </p:cNvSpPr>
          <p:nvPr>
            <p:ph type="body" sz="quarter" idx="11" hasCustomPrompt="1"/>
          </p:nvPr>
        </p:nvSpPr>
        <p:spPr>
          <a:xfrm>
            <a:off x="500043" y="3453813"/>
            <a:ext cx="6120848" cy="661385"/>
          </a:xfrm>
          <a:prstGeom prst="rect">
            <a:avLst/>
          </a:prstGeom>
        </p:spPr>
        <p:txBody>
          <a:bodyPr lIns="91340" tIns="45670" rIns="91340" bIns="45670" anchor="t"/>
          <a:lstStyle>
            <a:lvl1pPr algn="l">
              <a:buNone/>
              <a:defRPr sz="1600" b="1">
                <a:solidFill>
                  <a:srgbClr val="043763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defRPr>
            </a:lvl1pPr>
            <a:lvl2pPr>
              <a:defRPr sz="2000" b="1"/>
            </a:lvl2pPr>
            <a:lvl3pPr>
              <a:defRPr sz="2000" b="1"/>
            </a:lvl3pPr>
            <a:lvl4pPr>
              <a:defRPr sz="2000" b="1"/>
            </a:lvl4pPr>
            <a:lvl5pPr>
              <a:defRPr sz="2000" b="1"/>
            </a:lvl5pPr>
          </a:lstStyle>
          <a:p>
            <a:pPr lvl="0"/>
            <a:r>
              <a:rPr lang="en-US" altLang="ko-KR" dirty="0"/>
              <a:t>2017. 04</a:t>
            </a:r>
          </a:p>
          <a:p>
            <a:pPr lvl="0"/>
            <a:r>
              <a:rPr lang="ko-KR" altLang="en-US" dirty="0"/>
              <a:t>㈜</a:t>
            </a:r>
            <a:r>
              <a:rPr lang="ko-KR" altLang="en-US" dirty="0" err="1"/>
              <a:t>데이터스트림즈</a:t>
            </a:r>
            <a:endParaRPr lang="ko-KR" altLang="en-US" dirty="0"/>
          </a:p>
        </p:txBody>
      </p:sp>
      <p:sp>
        <p:nvSpPr>
          <p:cNvPr id="4" name="제목 16"/>
          <p:cNvSpPr>
            <a:spLocks noGrp="1"/>
          </p:cNvSpPr>
          <p:nvPr>
            <p:ph type="title"/>
          </p:nvPr>
        </p:nvSpPr>
        <p:spPr>
          <a:xfrm>
            <a:off x="500041" y="2219995"/>
            <a:ext cx="6120850" cy="1122383"/>
          </a:xfrm>
          <a:prstGeom prst="rect">
            <a:avLst/>
          </a:prstGeom>
        </p:spPr>
        <p:txBody>
          <a:bodyPr lIns="91340" tIns="45670" rIns="91340" bIns="45670" numCol="1" anchor="ctr"/>
          <a:lstStyle>
            <a:lvl1pPr algn="l">
              <a:lnSpc>
                <a:spcPts val="4994"/>
              </a:lnSpc>
              <a:defRPr lang="ko-KR" altLang="en-US" b="0" dirty="0">
                <a:solidFill>
                  <a:srgbClr val="043763"/>
                </a:solidFill>
                <a:latin typeface="현대하모니 B" panose="02020603020101020101" pitchFamily="18" charset="-127"/>
                <a:ea typeface="현대하모니 B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직사각형 1"/>
          <p:cNvSpPr/>
          <p:nvPr userDrawn="1"/>
        </p:nvSpPr>
        <p:spPr>
          <a:xfrm>
            <a:off x="5997116" y="4653136"/>
            <a:ext cx="1368152" cy="108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5781092" y="4149080"/>
            <a:ext cx="468052" cy="540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7154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hf hdr="0" ftr="0" dt="0"/>
  <p:txStyles>
    <p:titleStyle>
      <a:lvl1pPr algn="ctr" rtl="0" fontAlgn="base" latinLnBrk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011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02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03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04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758" indent="-342758" algn="l" rtl="0" fontAlgn="base" latinLnBrk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41" indent="-285631" algn="l" rtl="0" fontAlgn="base" latinLnBrk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26" indent="-228505" algn="l" rtl="0" fontAlgn="base" latinLnBrk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35" indent="-228505" algn="l" rtl="0" fontAlgn="base" latinLnBrk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544" indent="-228505" algn="l" rtl="0" fontAlgn="base" latinLnBrk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556" indent="-228505" algn="l" defTabSz="91402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565" indent="-228505" algn="l" defTabSz="91402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575" indent="-228505" algn="l" defTabSz="91402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584" indent="-228505" algn="l" defTabSz="91402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02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11" algn="l" defTabSz="91402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20" algn="l" defTabSz="91402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30" algn="l" defTabSz="91402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40" algn="l" defTabSz="91402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51" algn="l" defTabSz="91402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060" algn="l" defTabSz="91402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070" algn="l" defTabSz="91402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080" algn="l" defTabSz="91402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1298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4" r:id="rId5"/>
    <p:sldLayoutId id="2147483665" r:id="rId6"/>
    <p:sldLayoutId id="2147483666" r:id="rId7"/>
    <p:sldLayoutId id="2147483655" r:id="rId8"/>
    <p:sldLayoutId id="2147483656" r:id="rId9"/>
    <p:sldLayoutId id="2147483663" r:id="rId10"/>
  </p:sldLayoutIdLst>
  <p:hf hdr="0" ftr="0" dt="0"/>
  <p:txStyles>
    <p:titleStyle>
      <a:lvl1pPr algn="l" defTabSz="839619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9904" indent="-209904" algn="l" defTabSz="839619" rtl="0" eaLnBrk="1" latinLnBrk="1" hangingPunct="1">
        <a:lnSpc>
          <a:spcPct val="90000"/>
        </a:lnSpc>
        <a:spcBef>
          <a:spcPts val="919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9713" indent="-209904" algn="l" defTabSz="839619" rtl="0" eaLnBrk="1" latinLnBrk="1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049523" indent="-209904" algn="l" defTabSz="839619" rtl="0" eaLnBrk="1" latinLnBrk="1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69334" indent="-209904" algn="l" defTabSz="839619" rtl="0" eaLnBrk="1" latinLnBrk="1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43" indent="-209904" algn="l" defTabSz="839619" rtl="0" eaLnBrk="1" latinLnBrk="1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308952" indent="-209904" algn="l" defTabSz="839619" rtl="0" eaLnBrk="1" latinLnBrk="1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728763" indent="-209904" algn="l" defTabSz="839619" rtl="0" eaLnBrk="1" latinLnBrk="1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148569" indent="-209904" algn="l" defTabSz="839619" rtl="0" eaLnBrk="1" latinLnBrk="1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568379" indent="-209904" algn="l" defTabSz="839619" rtl="0" eaLnBrk="1" latinLnBrk="1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39619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19810" algn="l" defTabSz="839619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39619" algn="l" defTabSz="839619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59429" algn="l" defTabSz="839619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679238" algn="l" defTabSz="839619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099048" algn="l" defTabSz="839619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18857" algn="l" defTabSz="839619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2938667" algn="l" defTabSz="839619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358475" algn="l" defTabSz="839619" rtl="0" eaLnBrk="1" latinLnBrk="1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"/>
          <p:cNvGrpSpPr>
            <a:grpSpLocks/>
          </p:cNvGrpSpPr>
          <p:nvPr/>
        </p:nvGrpSpPr>
        <p:grpSpPr bwMode="auto">
          <a:xfrm>
            <a:off x="-1588" y="4"/>
            <a:ext cx="9910763" cy="1376363"/>
            <a:chOff x="0" y="0"/>
            <a:chExt cx="9910763" cy="1376194"/>
          </a:xfrm>
        </p:grpSpPr>
        <p:pic>
          <p:nvPicPr>
            <p:cNvPr id="77" name="Picture 6" descr="C:\Users\771\Desktop\A_전략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947"/>
            <a:stretch>
              <a:fillRect/>
            </a:stretch>
          </p:blipFill>
          <p:spPr bwMode="auto">
            <a:xfrm>
              <a:off x="0" y="0"/>
              <a:ext cx="9910763" cy="137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8" name="Text Box 4"/>
            <p:cNvSpPr txBox="1">
              <a:spLocks noChangeArrowheads="1"/>
            </p:cNvSpPr>
            <p:nvPr/>
          </p:nvSpPr>
          <p:spPr bwMode="auto">
            <a:xfrm>
              <a:off x="488504" y="872739"/>
              <a:ext cx="6343474" cy="369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2400" spc="-50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3-6. </a:t>
              </a:r>
              <a:r>
                <a:rPr kumimoji="0" lang="en-US" altLang="ko-KR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Machine learning </a:t>
              </a:r>
              <a:r>
                <a:rPr kumimoji="0" lang="ko-KR" altLang="en-US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이용한 데이터 분석</a:t>
              </a:r>
              <a:endParaRPr kumimoji="0" lang="ko-KR" altLang="en-US" sz="2400" spc="-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grpSp>
          <p:nvGrpSpPr>
            <p:cNvPr id="17" name="그룹 4"/>
            <p:cNvGrpSpPr>
              <a:grpSpLocks/>
            </p:cNvGrpSpPr>
            <p:nvPr/>
          </p:nvGrpSpPr>
          <p:grpSpPr bwMode="auto">
            <a:xfrm>
              <a:off x="426314" y="476250"/>
              <a:ext cx="4063156" cy="257280"/>
              <a:chOff x="426314" y="476250"/>
              <a:chExt cx="4063156" cy="257280"/>
            </a:xfrm>
          </p:grpSpPr>
          <p:sp>
            <p:nvSpPr>
              <p:cNvPr id="80" name="Text Box 4"/>
              <p:cNvSpPr txBox="1">
                <a:spLocks noChangeArrowheads="1"/>
              </p:cNvSpPr>
              <p:nvPr/>
            </p:nvSpPr>
            <p:spPr bwMode="auto">
              <a:xfrm>
                <a:off x="1925243" y="481780"/>
                <a:ext cx="2564227" cy="2462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  <a:scene3d>
                  <a:camera prst="orthographicFront"/>
                  <a:lightRig rig="threePt" dir="t"/>
                </a:scene3d>
                <a:sp3d extrusionH="57150">
                  <a:bevelT w="69850" h="38100" prst="cross"/>
                </a:sp3d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빅데이터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</a:t>
                </a: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정보화전략계획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수립</a:t>
                </a:r>
                <a:endParaRPr kumimoji="0" lang="en-US" altLang="ko-KR" sz="1600" dirty="0">
                  <a:solidFill>
                    <a:prstClr val="white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1" name="모서리가 둥근 직사각형 80"/>
              <p:cNvSpPr/>
              <p:nvPr/>
            </p:nvSpPr>
            <p:spPr>
              <a:xfrm>
                <a:off x="427038" y="476192"/>
                <a:ext cx="1422400" cy="257143"/>
              </a:xfrm>
              <a:prstGeom prst="roundRect">
                <a:avLst>
                  <a:gd name="adj" fmla="val 5000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추진 현황 </a:t>
                </a:r>
                <a:r>
                  <a:rPr kumimoji="0" lang="en-US" altLang="ko-KR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1</a:t>
                </a:r>
                <a:endParaRPr kumimoji="0" lang="ko-KR" altLang="en-US" sz="1600" dirty="0">
                  <a:solidFill>
                    <a:srgbClr val="FFFF00"/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2" name="슬라이드 번호 개체 틀 2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923AFD-7A16-4DC7-A581-9AEFA75FD12B}" type="slidenum">
              <a:rPr lang="ko-KR" altLang="en-US" smtClean="0">
                <a:latin typeface="+mn-ea"/>
                <a:ea typeface="+mn-ea"/>
              </a:rPr>
              <a:pPr/>
              <a:t>0</a:t>
            </a:fld>
            <a:endParaRPr lang="ko-KR" altLang="en-US" dirty="0">
              <a:latin typeface="+mn-ea"/>
              <a:ea typeface="+mn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0" y="6240463"/>
            <a:ext cx="993616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43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"/>
          <p:cNvGrpSpPr>
            <a:grpSpLocks/>
          </p:cNvGrpSpPr>
          <p:nvPr/>
        </p:nvGrpSpPr>
        <p:grpSpPr bwMode="auto">
          <a:xfrm>
            <a:off x="-1588" y="4"/>
            <a:ext cx="9910763" cy="1376363"/>
            <a:chOff x="0" y="0"/>
            <a:chExt cx="9910763" cy="1376194"/>
          </a:xfrm>
        </p:grpSpPr>
        <p:pic>
          <p:nvPicPr>
            <p:cNvPr id="77" name="Picture 6" descr="C:\Users\771\Desktop\A_전략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947"/>
            <a:stretch>
              <a:fillRect/>
            </a:stretch>
          </p:blipFill>
          <p:spPr bwMode="auto">
            <a:xfrm>
              <a:off x="0" y="0"/>
              <a:ext cx="9910763" cy="137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8" name="Text Box 4"/>
            <p:cNvSpPr txBox="1">
              <a:spLocks noChangeArrowheads="1"/>
            </p:cNvSpPr>
            <p:nvPr/>
          </p:nvSpPr>
          <p:spPr bwMode="auto">
            <a:xfrm>
              <a:off x="488504" y="872739"/>
              <a:ext cx="6343474" cy="369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2400" spc="-50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3-6. </a:t>
              </a:r>
              <a:r>
                <a:rPr kumimoji="0" lang="en-US" altLang="ko-KR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Machine learning </a:t>
              </a:r>
              <a:r>
                <a:rPr kumimoji="0" lang="ko-KR" altLang="en-US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이용한 데이터 분석</a:t>
              </a:r>
              <a:endParaRPr kumimoji="0" lang="ko-KR" altLang="en-US" sz="2400" spc="-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grpSp>
          <p:nvGrpSpPr>
            <p:cNvPr id="17" name="그룹 4"/>
            <p:cNvGrpSpPr>
              <a:grpSpLocks/>
            </p:cNvGrpSpPr>
            <p:nvPr/>
          </p:nvGrpSpPr>
          <p:grpSpPr bwMode="auto">
            <a:xfrm>
              <a:off x="426314" y="476250"/>
              <a:ext cx="4063156" cy="257280"/>
              <a:chOff x="426314" y="476250"/>
              <a:chExt cx="4063156" cy="257280"/>
            </a:xfrm>
          </p:grpSpPr>
          <p:sp>
            <p:nvSpPr>
              <p:cNvPr id="80" name="Text Box 4"/>
              <p:cNvSpPr txBox="1">
                <a:spLocks noChangeArrowheads="1"/>
              </p:cNvSpPr>
              <p:nvPr/>
            </p:nvSpPr>
            <p:spPr bwMode="auto">
              <a:xfrm>
                <a:off x="1925243" y="481780"/>
                <a:ext cx="2564227" cy="2462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  <a:scene3d>
                  <a:camera prst="orthographicFront"/>
                  <a:lightRig rig="threePt" dir="t"/>
                </a:scene3d>
                <a:sp3d extrusionH="57150">
                  <a:bevelT w="69850" h="38100" prst="cross"/>
                </a:sp3d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빅데이터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</a:t>
                </a: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정보화전략계획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수립</a:t>
                </a:r>
                <a:endParaRPr kumimoji="0" lang="en-US" altLang="ko-KR" sz="1600" dirty="0">
                  <a:solidFill>
                    <a:prstClr val="white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1" name="모서리가 둥근 직사각형 80"/>
              <p:cNvSpPr/>
              <p:nvPr/>
            </p:nvSpPr>
            <p:spPr>
              <a:xfrm>
                <a:off x="427038" y="476192"/>
                <a:ext cx="1422400" cy="257143"/>
              </a:xfrm>
              <a:prstGeom prst="roundRect">
                <a:avLst>
                  <a:gd name="adj" fmla="val 5000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추진 현황 </a:t>
                </a:r>
                <a:r>
                  <a:rPr kumimoji="0" lang="en-US" altLang="ko-KR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1</a:t>
                </a:r>
                <a:endParaRPr kumimoji="0" lang="ko-KR" altLang="en-US" sz="1600" dirty="0">
                  <a:solidFill>
                    <a:srgbClr val="FFFF00"/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2" name="슬라이드 번호 개체 틀 2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923AFD-7A16-4DC7-A581-9AEFA75FD12B}" type="slidenum">
              <a:rPr lang="ko-KR" altLang="en-US" smtClean="0">
                <a:latin typeface="+mn-ea"/>
                <a:ea typeface="+mn-ea"/>
              </a:rPr>
              <a:pPr/>
              <a:t>1</a:t>
            </a:fld>
            <a:endParaRPr lang="ko-KR" altLang="en-US" dirty="0">
              <a:latin typeface="+mn-ea"/>
              <a:ea typeface="+mn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0" y="6240463"/>
            <a:ext cx="993616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4"/>
          <p:cNvSpPr/>
          <p:nvPr/>
        </p:nvSpPr>
        <p:spPr>
          <a:xfrm>
            <a:off x="0" y="1584081"/>
            <a:ext cx="6069124" cy="412688"/>
          </a:xfrm>
          <a:prstGeom prst="rect">
            <a:avLst/>
          </a:prstGeom>
          <a:pattFill prst="dkUpDiag">
            <a:fgClr>
              <a:srgbClr val="009BDE"/>
            </a:fgClr>
            <a:bgClr>
              <a:srgbClr val="0085C0"/>
            </a:bgClr>
          </a:patt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1" tIns="41015" rIns="82031" bIns="41015" anchor="ctr"/>
          <a:lstStyle/>
          <a:p>
            <a:pPr algn="ctr" defTabSz="95783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개요</a:t>
            </a:r>
            <a:endParaRPr kumimoji="0"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1" name="Picture 1" descr="\\Mk-newpc\옥빈 맥 공유\디자인앤피티\발표용psd\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97" t="12292" r="2800" b="80139"/>
          <a:stretch>
            <a:fillRect/>
          </a:stretch>
        </p:blipFill>
        <p:spPr bwMode="auto">
          <a:xfrm>
            <a:off x="0" y="1584325"/>
            <a:ext cx="9906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1748609" y="2132854"/>
            <a:ext cx="4355564" cy="2952329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t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400" kern="0" dirty="0" smtClean="0"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54968" y="2323317"/>
            <a:ext cx="3886623" cy="430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사이버 위협 정보에 대한 </a:t>
            </a:r>
            <a:r>
              <a:rPr lang="ko-KR" altLang="en-US" sz="1100" dirty="0" err="1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빅데이터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→ C8000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(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사이버위협정보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: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회원사정보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)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54462" y="2894741"/>
            <a:ext cx="3893147" cy="430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외부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데이터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→ SNS or 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Blog 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or Web</a:t>
            </a:r>
            <a:endParaRPr lang="ko-KR" altLang="en-US" sz="1100" dirty="0">
              <a:latin typeface="+mn-ea"/>
              <a:ea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955134" y="3466165"/>
            <a:ext cx="3884492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자연어 처리 및 분류 알고리즘을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사용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64668" y="3862209"/>
            <a:ext cx="3884492" cy="430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특정 분야의 특별한 데이터를 사용 숨겨져 있는 패턴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식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별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000672" y="4463534"/>
            <a:ext cx="3884492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위협 정보 업무 및 기타 비즈니스에 활용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8278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모서리가 둥근 직사각형 37"/>
          <p:cNvSpPr/>
          <p:nvPr/>
        </p:nvSpPr>
        <p:spPr>
          <a:xfrm>
            <a:off x="236476" y="2394409"/>
            <a:ext cx="1044117" cy="2068484"/>
          </a:xfrm>
          <a:prstGeom prst="roundRect">
            <a:avLst>
              <a:gd name="adj" fmla="val 5341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Input</a:t>
            </a:r>
            <a:endParaRPr lang="en-US" altLang="ko-KR" sz="1000" dirty="0" smtClean="0">
              <a:solidFill>
                <a:schemeClr val="tx1"/>
              </a:solidFill>
              <a:latin typeface="+mn-ea"/>
            </a:endParaRPr>
          </a:p>
        </p:txBody>
      </p:sp>
      <p:grpSp>
        <p:nvGrpSpPr>
          <p:cNvPr id="8" name="그룹 1"/>
          <p:cNvGrpSpPr>
            <a:grpSpLocks/>
          </p:cNvGrpSpPr>
          <p:nvPr/>
        </p:nvGrpSpPr>
        <p:grpSpPr bwMode="auto">
          <a:xfrm>
            <a:off x="-1588" y="4"/>
            <a:ext cx="9910763" cy="1376363"/>
            <a:chOff x="0" y="0"/>
            <a:chExt cx="9910763" cy="1376194"/>
          </a:xfrm>
        </p:grpSpPr>
        <p:pic>
          <p:nvPicPr>
            <p:cNvPr id="77" name="Picture 6" descr="C:\Users\771\Desktop\A_전략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947"/>
            <a:stretch>
              <a:fillRect/>
            </a:stretch>
          </p:blipFill>
          <p:spPr bwMode="auto">
            <a:xfrm>
              <a:off x="0" y="0"/>
              <a:ext cx="9910763" cy="137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8" name="Text Box 4"/>
            <p:cNvSpPr txBox="1">
              <a:spLocks noChangeArrowheads="1"/>
            </p:cNvSpPr>
            <p:nvPr/>
          </p:nvSpPr>
          <p:spPr bwMode="auto">
            <a:xfrm>
              <a:off x="488504" y="872739"/>
              <a:ext cx="6343474" cy="369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2400" spc="-50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3-6. </a:t>
              </a:r>
              <a:r>
                <a:rPr kumimoji="0" lang="en-US" altLang="ko-KR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Machine learning </a:t>
              </a:r>
              <a:r>
                <a:rPr kumimoji="0" lang="ko-KR" altLang="en-US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이용한 데이터 분석</a:t>
              </a:r>
              <a:endParaRPr kumimoji="0" lang="ko-KR" altLang="en-US" sz="2400" spc="-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grpSp>
          <p:nvGrpSpPr>
            <p:cNvPr id="17" name="그룹 4"/>
            <p:cNvGrpSpPr>
              <a:grpSpLocks/>
            </p:cNvGrpSpPr>
            <p:nvPr/>
          </p:nvGrpSpPr>
          <p:grpSpPr bwMode="auto">
            <a:xfrm>
              <a:off x="426314" y="476250"/>
              <a:ext cx="4063156" cy="257280"/>
              <a:chOff x="426314" y="476250"/>
              <a:chExt cx="4063156" cy="257280"/>
            </a:xfrm>
          </p:grpSpPr>
          <p:sp>
            <p:nvSpPr>
              <p:cNvPr id="80" name="Text Box 4"/>
              <p:cNvSpPr txBox="1">
                <a:spLocks noChangeArrowheads="1"/>
              </p:cNvSpPr>
              <p:nvPr/>
            </p:nvSpPr>
            <p:spPr bwMode="auto">
              <a:xfrm>
                <a:off x="1925243" y="481780"/>
                <a:ext cx="2564227" cy="2462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  <a:scene3d>
                  <a:camera prst="orthographicFront"/>
                  <a:lightRig rig="threePt" dir="t"/>
                </a:scene3d>
                <a:sp3d extrusionH="57150">
                  <a:bevelT w="69850" h="38100" prst="cross"/>
                </a:sp3d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빅데이터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</a:t>
                </a: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정보화전략계획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수립</a:t>
                </a:r>
                <a:endParaRPr kumimoji="0" lang="en-US" altLang="ko-KR" sz="1600" dirty="0">
                  <a:solidFill>
                    <a:prstClr val="white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1" name="모서리가 둥근 직사각형 80"/>
              <p:cNvSpPr/>
              <p:nvPr/>
            </p:nvSpPr>
            <p:spPr>
              <a:xfrm>
                <a:off x="427038" y="476192"/>
                <a:ext cx="1422400" cy="257143"/>
              </a:xfrm>
              <a:prstGeom prst="roundRect">
                <a:avLst>
                  <a:gd name="adj" fmla="val 5000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추진 현황 </a:t>
                </a:r>
                <a:r>
                  <a:rPr kumimoji="0" lang="en-US" altLang="ko-KR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1</a:t>
                </a:r>
                <a:endParaRPr kumimoji="0" lang="ko-KR" altLang="en-US" sz="1600" dirty="0">
                  <a:solidFill>
                    <a:srgbClr val="FFFF00"/>
                  </a:solidFill>
                  <a:latin typeface="+mj-ea"/>
                  <a:ea typeface="+mj-ea"/>
                </a:endParaRPr>
              </a:p>
            </p:txBody>
          </p:sp>
        </p:grpSp>
      </p:grpSp>
      <p:cxnSp>
        <p:nvCxnSpPr>
          <p:cNvPr id="61" name="직선 화살표 연결선 60"/>
          <p:cNvCxnSpPr/>
          <p:nvPr/>
        </p:nvCxnSpPr>
        <p:spPr>
          <a:xfrm>
            <a:off x="0" y="6240463"/>
            <a:ext cx="993616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4"/>
          <p:cNvSpPr/>
          <p:nvPr/>
        </p:nvSpPr>
        <p:spPr>
          <a:xfrm>
            <a:off x="0" y="1584081"/>
            <a:ext cx="6069124" cy="412688"/>
          </a:xfrm>
          <a:prstGeom prst="rect">
            <a:avLst/>
          </a:prstGeom>
          <a:pattFill prst="dkUpDiag">
            <a:fgClr>
              <a:srgbClr val="009BDE"/>
            </a:fgClr>
            <a:bgClr>
              <a:srgbClr val="0085C0"/>
            </a:bgClr>
          </a:patt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1" tIns="41015" rIns="82031" bIns="41015" anchor="ctr"/>
          <a:lstStyle/>
          <a:p>
            <a:pPr algn="ctr" defTabSz="95783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처리</a:t>
            </a:r>
            <a:r>
              <a:rPr kumimoji="0"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모형</a:t>
            </a:r>
            <a:endParaRPr kumimoji="0"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1" name="Picture 1" descr="\\Mk-newpc\옥빈 맥 공유\디자인앤피티\발표용psd\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97" t="12292" r="2800" b="80139"/>
          <a:stretch>
            <a:fillRect/>
          </a:stretch>
        </p:blipFill>
        <p:spPr bwMode="auto">
          <a:xfrm>
            <a:off x="0" y="1584325"/>
            <a:ext cx="9906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모서리가 둥근 직사각형 19"/>
          <p:cNvSpPr/>
          <p:nvPr/>
        </p:nvSpPr>
        <p:spPr>
          <a:xfrm>
            <a:off x="1490413" y="2168860"/>
            <a:ext cx="4398691" cy="2177018"/>
          </a:xfrm>
          <a:prstGeom prst="roundRect">
            <a:avLst>
              <a:gd name="adj" fmla="val 5341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Machine learning</a:t>
            </a:r>
            <a:endParaRPr lang="en-US" altLang="ko-KR" sz="1000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1639440" y="2714630"/>
            <a:ext cx="961881" cy="1456042"/>
          </a:xfrm>
          <a:prstGeom prst="roundRect">
            <a:avLst>
              <a:gd name="adj" fmla="val 5341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1. </a:t>
            </a:r>
            <a:r>
              <a:rPr lang="ko-KR" altLang="en-US" sz="1000" dirty="0" smtClean="0">
                <a:solidFill>
                  <a:schemeClr val="tx1"/>
                </a:solidFill>
                <a:latin typeface="+mn-ea"/>
              </a:rPr>
              <a:t>전처리</a:t>
            </a:r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000" dirty="0" smtClean="0">
                <a:solidFill>
                  <a:schemeClr val="tx1"/>
                </a:solidFill>
                <a:latin typeface="+mn-ea"/>
              </a:rPr>
            </a:br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* Tokenizing</a:t>
            </a:r>
            <a:br>
              <a:rPr lang="en-US" altLang="ko-KR" sz="1000" dirty="0" smtClean="0">
                <a:solidFill>
                  <a:schemeClr val="tx1"/>
                </a:solidFill>
                <a:latin typeface="+mn-ea"/>
              </a:rPr>
            </a:br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* </a:t>
            </a:r>
            <a:r>
              <a:rPr lang="ko-KR" altLang="en-US" sz="1000" dirty="0" err="1" smtClean="0">
                <a:solidFill>
                  <a:schemeClr val="tx1"/>
                </a:solidFill>
                <a:latin typeface="+mn-ea"/>
              </a:rPr>
              <a:t>불용어</a:t>
            </a:r>
            <a:endParaRPr lang="en-US" altLang="ko-KR" sz="1000" dirty="0" smtClean="0">
              <a:solidFill>
                <a:schemeClr val="tx1"/>
              </a:solidFill>
              <a:latin typeface="+mn-ea"/>
            </a:endParaRPr>
          </a:p>
          <a:p>
            <a:pPr algn="ctr" latinLnBrk="0"/>
            <a:endParaRPr lang="ko-KR" altLang="en-US" sz="10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26" name="직선 화살표 연결선 25"/>
          <p:cNvCxnSpPr>
            <a:stCxn id="23" idx="3"/>
            <a:endCxn id="50" idx="1"/>
          </p:cNvCxnSpPr>
          <p:nvPr/>
        </p:nvCxnSpPr>
        <p:spPr>
          <a:xfrm>
            <a:off x="2601321" y="3442651"/>
            <a:ext cx="216622" cy="154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stCxn id="52" idx="3"/>
            <a:endCxn id="63" idx="1"/>
          </p:cNvCxnSpPr>
          <p:nvPr/>
        </p:nvCxnSpPr>
        <p:spPr>
          <a:xfrm>
            <a:off x="5673080" y="3444199"/>
            <a:ext cx="677874" cy="280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>
            <a:stCxn id="38" idx="3"/>
            <a:endCxn id="23" idx="1"/>
          </p:cNvCxnSpPr>
          <p:nvPr/>
        </p:nvCxnSpPr>
        <p:spPr>
          <a:xfrm>
            <a:off x="1280593" y="3428651"/>
            <a:ext cx="358847" cy="1400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336721" y="2710830"/>
            <a:ext cx="799929" cy="700825"/>
          </a:xfrm>
          <a:prstGeom prst="roundRect">
            <a:avLst>
              <a:gd name="adj" fmla="val 5341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latinLnBrk="0"/>
            <a:r>
              <a:rPr lang="en-US" altLang="ko-KR" sz="1000" dirty="0" err="1">
                <a:solidFill>
                  <a:schemeClr val="tx1"/>
                </a:solidFill>
                <a:latin typeface="+mn-ea"/>
              </a:rPr>
              <a:t>MongoDB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000" dirty="0">
                <a:solidFill>
                  <a:schemeClr val="tx1"/>
                </a:solidFill>
                <a:latin typeface="+mn-ea"/>
              </a:rPr>
            </a:b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(C8000</a:t>
            </a:r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358569" y="3574933"/>
            <a:ext cx="799929" cy="700825"/>
          </a:xfrm>
          <a:prstGeom prst="roundRect">
            <a:avLst>
              <a:gd name="adj" fmla="val 5341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Web</a:t>
            </a:r>
            <a:br>
              <a:rPr lang="en-US" altLang="ko-KR" sz="1000" dirty="0" smtClean="0">
                <a:solidFill>
                  <a:schemeClr val="tx1"/>
                </a:solidFill>
                <a:latin typeface="+mn-ea"/>
              </a:rPr>
            </a:br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(SNS/Blog)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2817943" y="2717725"/>
            <a:ext cx="1234958" cy="1452947"/>
          </a:xfrm>
          <a:prstGeom prst="roundRect">
            <a:avLst>
              <a:gd name="adj" fmla="val 5341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2. </a:t>
            </a:r>
            <a:r>
              <a:rPr lang="ko-KR" altLang="en-US" sz="1000" dirty="0" smtClean="0">
                <a:solidFill>
                  <a:schemeClr val="tx1"/>
                </a:solidFill>
                <a:latin typeface="+mn-ea"/>
              </a:rPr>
              <a:t>자연어분석</a:t>
            </a:r>
            <a:endParaRPr lang="en-US" altLang="ko-KR" sz="1000" dirty="0" smtClean="0">
              <a:solidFill>
                <a:schemeClr val="tx1"/>
              </a:solidFill>
              <a:latin typeface="+mn-ea"/>
            </a:endParaRPr>
          </a:p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* TF-IDF</a:t>
            </a:r>
          </a:p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* LDA/LSA/</a:t>
            </a:r>
            <a:br>
              <a:rPr lang="en-US" altLang="ko-KR" sz="1000" dirty="0" smtClean="0">
                <a:solidFill>
                  <a:schemeClr val="tx1"/>
                </a:solidFill>
                <a:latin typeface="+mn-ea"/>
              </a:rPr>
            </a:br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   Word2vec</a:t>
            </a:r>
          </a:p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* Word embedding</a:t>
            </a:r>
          </a:p>
          <a:p>
            <a:pPr latinLnBrk="0"/>
            <a:endParaRPr lang="ko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4335346" y="2717725"/>
            <a:ext cx="1337734" cy="1452947"/>
          </a:xfrm>
          <a:prstGeom prst="roundRect">
            <a:avLst>
              <a:gd name="adj" fmla="val 5341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3. Deep learning</a:t>
            </a:r>
          </a:p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* Bayesian Network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000" dirty="0">
                <a:solidFill>
                  <a:schemeClr val="tx1"/>
                </a:solidFill>
                <a:latin typeface="+mn-ea"/>
              </a:rPr>
            </a:br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* CNN</a:t>
            </a:r>
            <a:br>
              <a:rPr lang="en-US" altLang="ko-KR" sz="1000" dirty="0" smtClean="0">
                <a:solidFill>
                  <a:schemeClr val="tx1"/>
                </a:solidFill>
                <a:latin typeface="+mn-ea"/>
              </a:rPr>
            </a:br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* RNN</a:t>
            </a:r>
            <a:endParaRPr lang="en-US" altLang="ko-KR" sz="1000" dirty="0" smtClean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53" name="직선 화살표 연결선 52"/>
          <p:cNvCxnSpPr>
            <a:stCxn id="50" idx="3"/>
            <a:endCxn id="52" idx="1"/>
          </p:cNvCxnSpPr>
          <p:nvPr/>
        </p:nvCxnSpPr>
        <p:spPr>
          <a:xfrm>
            <a:off x="4052901" y="3444199"/>
            <a:ext cx="282445" cy="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모서리가 둥근 직사각형 62"/>
          <p:cNvSpPr/>
          <p:nvPr/>
        </p:nvSpPr>
        <p:spPr>
          <a:xfrm>
            <a:off x="6350954" y="2600908"/>
            <a:ext cx="1338350" cy="1692188"/>
          </a:xfrm>
          <a:prstGeom prst="roundRect">
            <a:avLst>
              <a:gd name="adj" fmla="val 5341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Output</a:t>
            </a:r>
            <a:endParaRPr lang="en-US" altLang="ko-KR" sz="1000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8" name="모서리가 둥근 직사각형 67"/>
          <p:cNvSpPr/>
          <p:nvPr/>
        </p:nvSpPr>
        <p:spPr>
          <a:xfrm>
            <a:off x="6494970" y="2888941"/>
            <a:ext cx="966981" cy="350412"/>
          </a:xfrm>
          <a:prstGeom prst="roundRect">
            <a:avLst>
              <a:gd name="adj" fmla="val 5341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Topic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6530435" y="3325706"/>
            <a:ext cx="966981" cy="350412"/>
          </a:xfrm>
          <a:prstGeom prst="roundRect">
            <a:avLst>
              <a:gd name="adj" fmla="val 5341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Clustering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6536638" y="3767302"/>
            <a:ext cx="966981" cy="350412"/>
          </a:xfrm>
          <a:prstGeom prst="roundRect">
            <a:avLst>
              <a:gd name="adj" fmla="val 5341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latinLnBrk="0"/>
            <a:r>
              <a:rPr lang="en-US" altLang="ko-KR" sz="1000" dirty="0" smtClean="0">
                <a:solidFill>
                  <a:schemeClr val="tx1"/>
                </a:solidFill>
                <a:latin typeface="+mn-ea"/>
              </a:rPr>
              <a:t>Classification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1425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"/>
          <p:cNvGrpSpPr>
            <a:grpSpLocks/>
          </p:cNvGrpSpPr>
          <p:nvPr/>
        </p:nvGrpSpPr>
        <p:grpSpPr bwMode="auto">
          <a:xfrm>
            <a:off x="-1588" y="4"/>
            <a:ext cx="9910763" cy="1376363"/>
            <a:chOff x="0" y="0"/>
            <a:chExt cx="9910763" cy="1376194"/>
          </a:xfrm>
        </p:grpSpPr>
        <p:pic>
          <p:nvPicPr>
            <p:cNvPr id="77" name="Picture 6" descr="C:\Users\771\Desktop\A_전략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947"/>
            <a:stretch>
              <a:fillRect/>
            </a:stretch>
          </p:blipFill>
          <p:spPr bwMode="auto">
            <a:xfrm>
              <a:off x="0" y="0"/>
              <a:ext cx="9910763" cy="137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8" name="Text Box 4"/>
            <p:cNvSpPr txBox="1">
              <a:spLocks noChangeArrowheads="1"/>
            </p:cNvSpPr>
            <p:nvPr/>
          </p:nvSpPr>
          <p:spPr bwMode="auto">
            <a:xfrm>
              <a:off x="488504" y="872739"/>
              <a:ext cx="6343474" cy="369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2400" spc="-50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3-6. </a:t>
              </a:r>
              <a:r>
                <a:rPr kumimoji="0" lang="en-US" altLang="ko-KR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Machine learning </a:t>
              </a:r>
              <a:r>
                <a:rPr kumimoji="0" lang="ko-KR" altLang="en-US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이용한 데이터 분석</a:t>
              </a:r>
              <a:endParaRPr kumimoji="0" lang="ko-KR" altLang="en-US" sz="2400" spc="-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grpSp>
          <p:nvGrpSpPr>
            <p:cNvPr id="17" name="그룹 4"/>
            <p:cNvGrpSpPr>
              <a:grpSpLocks/>
            </p:cNvGrpSpPr>
            <p:nvPr/>
          </p:nvGrpSpPr>
          <p:grpSpPr bwMode="auto">
            <a:xfrm>
              <a:off x="426314" y="476250"/>
              <a:ext cx="4063156" cy="257280"/>
              <a:chOff x="426314" y="476250"/>
              <a:chExt cx="4063156" cy="257280"/>
            </a:xfrm>
          </p:grpSpPr>
          <p:sp>
            <p:nvSpPr>
              <p:cNvPr id="80" name="Text Box 4"/>
              <p:cNvSpPr txBox="1">
                <a:spLocks noChangeArrowheads="1"/>
              </p:cNvSpPr>
              <p:nvPr/>
            </p:nvSpPr>
            <p:spPr bwMode="auto">
              <a:xfrm>
                <a:off x="1925243" y="481780"/>
                <a:ext cx="2564227" cy="2462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  <a:scene3d>
                  <a:camera prst="orthographicFront"/>
                  <a:lightRig rig="threePt" dir="t"/>
                </a:scene3d>
                <a:sp3d extrusionH="57150">
                  <a:bevelT w="69850" h="38100" prst="cross"/>
                </a:sp3d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빅데이터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</a:t>
                </a: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정보화전략계획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수립</a:t>
                </a:r>
                <a:endParaRPr kumimoji="0" lang="en-US" altLang="ko-KR" sz="1600" dirty="0">
                  <a:solidFill>
                    <a:prstClr val="white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1" name="모서리가 둥근 직사각형 80"/>
              <p:cNvSpPr/>
              <p:nvPr/>
            </p:nvSpPr>
            <p:spPr>
              <a:xfrm>
                <a:off x="427038" y="476192"/>
                <a:ext cx="1422400" cy="257143"/>
              </a:xfrm>
              <a:prstGeom prst="roundRect">
                <a:avLst>
                  <a:gd name="adj" fmla="val 5000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추진 현황 </a:t>
                </a:r>
                <a:r>
                  <a:rPr kumimoji="0" lang="en-US" altLang="ko-KR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1</a:t>
                </a:r>
                <a:endParaRPr kumimoji="0" lang="ko-KR" altLang="en-US" sz="1600" dirty="0">
                  <a:solidFill>
                    <a:srgbClr val="FFFF00"/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2" name="슬라이드 번호 개체 틀 2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923AFD-7A16-4DC7-A581-9AEFA75FD12B}" type="slidenum">
              <a:rPr lang="ko-KR" altLang="en-US" smtClean="0">
                <a:latin typeface="+mn-ea"/>
                <a:ea typeface="+mn-ea"/>
              </a:rPr>
              <a:pPr/>
              <a:t>3</a:t>
            </a:fld>
            <a:endParaRPr lang="ko-KR" altLang="en-US" dirty="0">
              <a:latin typeface="+mn-ea"/>
              <a:ea typeface="+mn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0" y="6240463"/>
            <a:ext cx="993616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4"/>
          <p:cNvSpPr/>
          <p:nvPr/>
        </p:nvSpPr>
        <p:spPr>
          <a:xfrm>
            <a:off x="0" y="1584081"/>
            <a:ext cx="6069124" cy="412688"/>
          </a:xfrm>
          <a:prstGeom prst="rect">
            <a:avLst/>
          </a:prstGeom>
          <a:pattFill prst="dkUpDiag">
            <a:fgClr>
              <a:srgbClr val="009BDE"/>
            </a:fgClr>
            <a:bgClr>
              <a:srgbClr val="0085C0"/>
            </a:bgClr>
          </a:patt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1" tIns="41015" rIns="82031" bIns="41015" anchor="ctr"/>
          <a:lstStyle/>
          <a:p>
            <a:pPr algn="ctr" defTabSz="95783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방법론</a:t>
            </a:r>
            <a:r>
              <a:rPr kumimoji="0"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전처리</a:t>
            </a:r>
            <a:r>
              <a:rPr kumimoji="0"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kumimoji="0"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1" name="Picture 1" descr="\\Mk-newpc\옥빈 맥 공유\디자인앤피티\발표용psd\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97" t="12292" r="2800" b="80139"/>
          <a:stretch>
            <a:fillRect/>
          </a:stretch>
        </p:blipFill>
        <p:spPr bwMode="auto">
          <a:xfrm>
            <a:off x="0" y="1584325"/>
            <a:ext cx="9906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632519" y="2240868"/>
            <a:ext cx="5688633" cy="3312370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t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400" kern="0" dirty="0" smtClean="0"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21058" y="2403755"/>
            <a:ext cx="4427986" cy="12772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Tokenizing</a:t>
            </a:r>
          </a:p>
          <a:p>
            <a:pPr eaLnBrk="0" latinLnBrk="0" hangingPunct="0">
              <a:buClr>
                <a:srgbClr val="000000"/>
              </a:buClr>
              <a:buSzPct val="120000"/>
            </a:pP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 →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형태소분석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      -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문장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(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구문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)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또는 단어를 의미를 갖는 최소 단위로 분해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      -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품사 </a:t>
            </a:r>
            <a:r>
              <a:rPr lang="ko-KR" altLang="en-US" sz="1100" dirty="0" err="1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태깅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및 추출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(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명사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)</a:t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  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→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한글 형태소 분석기는 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Twitter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사용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      -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각 분석기 마다 성능 다름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      -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결과물의 품질에 따라 다양한 형태소 분석기 테스트 필요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0552" y="3883695"/>
            <a:ext cx="3893147" cy="7694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 err="1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불용어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처리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→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무의미한 단어 전처리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    -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특수문자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,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기타 문자 제외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    -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사용자 정의 단어 제외</a:t>
            </a:r>
            <a:endParaRPr lang="ko-KR" altLang="en-US" sz="11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1205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"/>
          <p:cNvGrpSpPr>
            <a:grpSpLocks/>
          </p:cNvGrpSpPr>
          <p:nvPr/>
        </p:nvGrpSpPr>
        <p:grpSpPr bwMode="auto">
          <a:xfrm>
            <a:off x="-1588" y="4"/>
            <a:ext cx="9910763" cy="1376363"/>
            <a:chOff x="0" y="0"/>
            <a:chExt cx="9910763" cy="1376194"/>
          </a:xfrm>
        </p:grpSpPr>
        <p:pic>
          <p:nvPicPr>
            <p:cNvPr id="77" name="Picture 6" descr="C:\Users\771\Desktop\A_전략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947"/>
            <a:stretch>
              <a:fillRect/>
            </a:stretch>
          </p:blipFill>
          <p:spPr bwMode="auto">
            <a:xfrm>
              <a:off x="0" y="0"/>
              <a:ext cx="9910763" cy="137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8" name="Text Box 4"/>
            <p:cNvSpPr txBox="1">
              <a:spLocks noChangeArrowheads="1"/>
            </p:cNvSpPr>
            <p:nvPr/>
          </p:nvSpPr>
          <p:spPr bwMode="auto">
            <a:xfrm>
              <a:off x="488504" y="872739"/>
              <a:ext cx="6343474" cy="369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2400" spc="-50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3-6. </a:t>
              </a:r>
              <a:r>
                <a:rPr kumimoji="0" lang="en-US" altLang="ko-KR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Machine learning </a:t>
              </a:r>
              <a:r>
                <a:rPr kumimoji="0" lang="ko-KR" altLang="en-US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이용한 데이터 분석</a:t>
              </a:r>
              <a:endParaRPr kumimoji="0" lang="ko-KR" altLang="en-US" sz="2400" spc="-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grpSp>
          <p:nvGrpSpPr>
            <p:cNvPr id="17" name="그룹 4"/>
            <p:cNvGrpSpPr>
              <a:grpSpLocks/>
            </p:cNvGrpSpPr>
            <p:nvPr/>
          </p:nvGrpSpPr>
          <p:grpSpPr bwMode="auto">
            <a:xfrm>
              <a:off x="426314" y="476250"/>
              <a:ext cx="4063156" cy="257280"/>
              <a:chOff x="426314" y="476250"/>
              <a:chExt cx="4063156" cy="257280"/>
            </a:xfrm>
          </p:grpSpPr>
          <p:sp>
            <p:nvSpPr>
              <p:cNvPr id="80" name="Text Box 4"/>
              <p:cNvSpPr txBox="1">
                <a:spLocks noChangeArrowheads="1"/>
              </p:cNvSpPr>
              <p:nvPr/>
            </p:nvSpPr>
            <p:spPr bwMode="auto">
              <a:xfrm>
                <a:off x="1925243" y="481780"/>
                <a:ext cx="2564227" cy="2462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  <a:scene3d>
                  <a:camera prst="orthographicFront"/>
                  <a:lightRig rig="threePt" dir="t"/>
                </a:scene3d>
                <a:sp3d extrusionH="57150">
                  <a:bevelT w="69850" h="38100" prst="cross"/>
                </a:sp3d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빅데이터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</a:t>
                </a: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정보화전략계획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수립</a:t>
                </a:r>
                <a:endParaRPr kumimoji="0" lang="en-US" altLang="ko-KR" sz="1600" dirty="0">
                  <a:solidFill>
                    <a:prstClr val="white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1" name="모서리가 둥근 직사각형 80"/>
              <p:cNvSpPr/>
              <p:nvPr/>
            </p:nvSpPr>
            <p:spPr>
              <a:xfrm>
                <a:off x="427038" y="476192"/>
                <a:ext cx="1422400" cy="257143"/>
              </a:xfrm>
              <a:prstGeom prst="roundRect">
                <a:avLst>
                  <a:gd name="adj" fmla="val 5000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추진 현황 </a:t>
                </a:r>
                <a:r>
                  <a:rPr kumimoji="0" lang="en-US" altLang="ko-KR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1</a:t>
                </a:r>
                <a:endParaRPr kumimoji="0" lang="ko-KR" altLang="en-US" sz="1600" dirty="0">
                  <a:solidFill>
                    <a:srgbClr val="FFFF00"/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2" name="슬라이드 번호 개체 틀 2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923AFD-7A16-4DC7-A581-9AEFA75FD12B}" type="slidenum">
              <a:rPr lang="ko-KR" altLang="en-US" smtClean="0">
                <a:latin typeface="+mn-ea"/>
                <a:ea typeface="+mn-ea"/>
              </a:rPr>
              <a:pPr/>
              <a:t>4</a:t>
            </a:fld>
            <a:endParaRPr lang="ko-KR" altLang="en-US" dirty="0">
              <a:latin typeface="+mn-ea"/>
              <a:ea typeface="+mn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0" y="6240463"/>
            <a:ext cx="993616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4"/>
          <p:cNvSpPr/>
          <p:nvPr/>
        </p:nvSpPr>
        <p:spPr>
          <a:xfrm>
            <a:off x="0" y="1584081"/>
            <a:ext cx="6069124" cy="412688"/>
          </a:xfrm>
          <a:prstGeom prst="rect">
            <a:avLst/>
          </a:prstGeom>
          <a:pattFill prst="dkUpDiag">
            <a:fgClr>
              <a:srgbClr val="009BDE"/>
            </a:fgClr>
            <a:bgClr>
              <a:srgbClr val="0085C0"/>
            </a:bgClr>
          </a:patt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1" tIns="41015" rIns="82031" bIns="41015" anchor="ctr"/>
          <a:lstStyle/>
          <a:p>
            <a:pPr algn="ctr" defTabSz="95783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방법론</a:t>
            </a:r>
            <a:r>
              <a:rPr kumimoji="0"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자연어분</a:t>
            </a:r>
            <a:r>
              <a:rPr kumimoji="0"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석</a:t>
            </a:r>
            <a:r>
              <a:rPr kumimoji="0"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kumimoji="0"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1" name="Picture 1" descr="\\Mk-newpc\옥빈 맥 공유\디자인앤피티\발표용psd\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97" t="12292" r="2800" b="80139"/>
          <a:stretch>
            <a:fillRect/>
          </a:stretch>
        </p:blipFill>
        <p:spPr bwMode="auto">
          <a:xfrm>
            <a:off x="0" y="1584325"/>
            <a:ext cx="9906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272480" y="2132854"/>
            <a:ext cx="5831693" cy="3564398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t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400" kern="0" dirty="0" smtClean="0"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2520" y="2323317"/>
            <a:ext cx="5209071" cy="11079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TF-IDF 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→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여러 문서들 중에서 어떤 단어가 특정 문서 출현 빈도를 기반으로 중요도를 나타내는 통계적 수치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→ TF: </a:t>
            </a:r>
            <a:r>
              <a:rPr lang="ko-KR" altLang="en-US" sz="1100" dirty="0" err="1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문서내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 단어빈도 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/ IDF: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문서군내 </a:t>
            </a:r>
            <a:r>
              <a:rPr lang="ko-KR" altLang="en-US" sz="1100" dirty="0" err="1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역빈도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→ TF*IDF</a:t>
            </a:r>
          </a:p>
          <a:p>
            <a:pPr eaLnBrk="0" latinLnBrk="0" hangingPunct="0">
              <a:buClr>
                <a:srgbClr val="000000"/>
              </a:buClr>
              <a:buSzPct val="120000"/>
            </a:pP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32521" y="3625671"/>
            <a:ext cx="5197792" cy="7694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LSA/LDA 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→ LSA: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단어와 단어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,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단어와 문서간 유사도 측정 모형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→ LDA: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토픽별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 단어의 분포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,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문서별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 토픽의 분포를 모두 추정해 특정 토픽에 특정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단어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출현 확률 모형</a:t>
            </a:r>
            <a:endParaRPr lang="ko-KR" altLang="en-US" sz="1100" dirty="0">
              <a:latin typeface="+mn-ea"/>
              <a:ea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2521" y="4581128"/>
            <a:ext cx="3884492" cy="6001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Word 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embedding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/>
            </a:r>
            <a:b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→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하나의 단어를 벡터 공간상의 하나의 점으로 </a:t>
            </a:r>
            <a:r>
              <a:rPr lang="ko-KR" altLang="en-US" sz="1100" dirty="0" err="1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매핑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/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→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기계가 단어간 연산 가능한 형태로 수치화 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3712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"/>
          <p:cNvGrpSpPr>
            <a:grpSpLocks/>
          </p:cNvGrpSpPr>
          <p:nvPr/>
        </p:nvGrpSpPr>
        <p:grpSpPr bwMode="auto">
          <a:xfrm>
            <a:off x="-1588" y="4"/>
            <a:ext cx="9910763" cy="1376363"/>
            <a:chOff x="0" y="0"/>
            <a:chExt cx="9910763" cy="1376194"/>
          </a:xfrm>
        </p:grpSpPr>
        <p:pic>
          <p:nvPicPr>
            <p:cNvPr id="77" name="Picture 6" descr="C:\Users\771\Desktop\A_전략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947"/>
            <a:stretch>
              <a:fillRect/>
            </a:stretch>
          </p:blipFill>
          <p:spPr bwMode="auto">
            <a:xfrm>
              <a:off x="0" y="0"/>
              <a:ext cx="9910763" cy="137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8" name="Text Box 4"/>
            <p:cNvSpPr txBox="1">
              <a:spLocks noChangeArrowheads="1"/>
            </p:cNvSpPr>
            <p:nvPr/>
          </p:nvSpPr>
          <p:spPr bwMode="auto">
            <a:xfrm>
              <a:off x="488504" y="872739"/>
              <a:ext cx="6343474" cy="369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2400" spc="-50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3-6. </a:t>
              </a:r>
              <a:r>
                <a:rPr kumimoji="0" lang="en-US" altLang="ko-KR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Machine learning </a:t>
              </a:r>
              <a:r>
                <a:rPr kumimoji="0" lang="ko-KR" altLang="en-US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이용한 데이터 분석</a:t>
              </a:r>
              <a:endParaRPr kumimoji="0" lang="ko-KR" altLang="en-US" sz="2400" spc="-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grpSp>
          <p:nvGrpSpPr>
            <p:cNvPr id="17" name="그룹 4"/>
            <p:cNvGrpSpPr>
              <a:grpSpLocks/>
            </p:cNvGrpSpPr>
            <p:nvPr/>
          </p:nvGrpSpPr>
          <p:grpSpPr bwMode="auto">
            <a:xfrm>
              <a:off x="426314" y="476250"/>
              <a:ext cx="4063156" cy="257280"/>
              <a:chOff x="426314" y="476250"/>
              <a:chExt cx="4063156" cy="257280"/>
            </a:xfrm>
          </p:grpSpPr>
          <p:sp>
            <p:nvSpPr>
              <p:cNvPr id="80" name="Text Box 4"/>
              <p:cNvSpPr txBox="1">
                <a:spLocks noChangeArrowheads="1"/>
              </p:cNvSpPr>
              <p:nvPr/>
            </p:nvSpPr>
            <p:spPr bwMode="auto">
              <a:xfrm>
                <a:off x="1925243" y="481780"/>
                <a:ext cx="2564227" cy="2462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  <a:scene3d>
                  <a:camera prst="orthographicFront"/>
                  <a:lightRig rig="threePt" dir="t"/>
                </a:scene3d>
                <a:sp3d extrusionH="57150">
                  <a:bevelT w="69850" h="38100" prst="cross"/>
                </a:sp3d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빅데이터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</a:t>
                </a: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정보화전략계획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수립</a:t>
                </a:r>
                <a:endParaRPr kumimoji="0" lang="en-US" altLang="ko-KR" sz="1600" dirty="0">
                  <a:solidFill>
                    <a:prstClr val="white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1" name="모서리가 둥근 직사각형 80"/>
              <p:cNvSpPr/>
              <p:nvPr/>
            </p:nvSpPr>
            <p:spPr>
              <a:xfrm>
                <a:off x="427038" y="476192"/>
                <a:ext cx="1422400" cy="257143"/>
              </a:xfrm>
              <a:prstGeom prst="roundRect">
                <a:avLst>
                  <a:gd name="adj" fmla="val 5000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추진 현황 </a:t>
                </a:r>
                <a:r>
                  <a:rPr kumimoji="0" lang="en-US" altLang="ko-KR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1</a:t>
                </a:r>
                <a:endParaRPr kumimoji="0" lang="ko-KR" altLang="en-US" sz="1600" dirty="0">
                  <a:solidFill>
                    <a:srgbClr val="FFFF00"/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2" name="슬라이드 번호 개체 틀 2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923AFD-7A16-4DC7-A581-9AEFA75FD12B}" type="slidenum">
              <a:rPr lang="ko-KR" altLang="en-US" smtClean="0">
                <a:latin typeface="+mn-ea"/>
                <a:ea typeface="+mn-ea"/>
              </a:rPr>
              <a:pPr/>
              <a:t>5</a:t>
            </a:fld>
            <a:endParaRPr lang="ko-KR" altLang="en-US" dirty="0">
              <a:latin typeface="+mn-ea"/>
              <a:ea typeface="+mn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0" y="6240463"/>
            <a:ext cx="993616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4"/>
          <p:cNvSpPr/>
          <p:nvPr/>
        </p:nvSpPr>
        <p:spPr>
          <a:xfrm>
            <a:off x="0" y="1584081"/>
            <a:ext cx="6069124" cy="412688"/>
          </a:xfrm>
          <a:prstGeom prst="rect">
            <a:avLst/>
          </a:prstGeom>
          <a:pattFill prst="dkUpDiag">
            <a:fgClr>
              <a:srgbClr val="009BDE"/>
            </a:fgClr>
            <a:bgClr>
              <a:srgbClr val="0085C0"/>
            </a:bgClr>
          </a:patt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1" tIns="41015" rIns="82031" bIns="41015" anchor="ctr"/>
          <a:lstStyle/>
          <a:p>
            <a:pPr algn="ctr" defTabSz="95783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방법론</a:t>
            </a:r>
            <a:r>
              <a:rPr kumimoji="0"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(Deep learning)</a:t>
            </a:r>
            <a:endParaRPr kumimoji="0"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1" name="Picture 1" descr="\\Mk-newpc\옥빈 맥 공유\디자인앤피티\발표용psd\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97" t="12292" r="2800" b="80139"/>
          <a:stretch>
            <a:fillRect/>
          </a:stretch>
        </p:blipFill>
        <p:spPr bwMode="auto">
          <a:xfrm>
            <a:off x="0" y="1584325"/>
            <a:ext cx="9906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425450" y="2132854"/>
            <a:ext cx="7587890" cy="3924438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t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400" kern="0" dirty="0" smtClean="0"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4528" y="2323317"/>
            <a:ext cx="5137063" cy="430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Bayesian 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Network</a:t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→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사전확률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과 </a:t>
            </a:r>
            <a:r>
              <a:rPr lang="ko-KR" altLang="en-US" sz="1100" dirty="0" err="1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가능성를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통해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,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우리가 알고자 하는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사후확률을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구하는 모형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4528" y="2918554"/>
            <a:ext cx="7164796" cy="11079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CNN(Convolutional Neural Network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)</a:t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→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합성곱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신경망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(Convolutional Neural Network, CNN)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은 최소한의 전처리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(preprocess)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를 사용하도록 설계된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다계층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퍼셉트론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(multilayer </a:t>
            </a:r>
            <a:r>
              <a:rPr lang="en-US" altLang="ko-KR" sz="1100" dirty="0" err="1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perceptrons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)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의 한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종류이다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. 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CNN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은 하나 또는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여러개의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합성곱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계층과 그 위에 올려진 일반적인 인공 신경망 계층들로 이루어져 있으며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,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가중치와 통합 계층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(pooling layer)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들을 추가로 활용한다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.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이러한 구조 덕분에 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CNN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은 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2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차원 구조의 입력 데이터를 충분히 활용할 수 있다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.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다른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딥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 러닝 구조들과 비교해서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, CNN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은 영상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,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음성 분야 모두에서 좋은 성능을 </a:t>
            </a: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보여준다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. </a:t>
            </a:r>
            <a:endParaRPr lang="ko-KR" altLang="en-US" sz="1100" dirty="0">
              <a:latin typeface="+mn-ea"/>
              <a:ea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4528" y="4455359"/>
            <a:ext cx="7164796" cy="9387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RNN(Recurrent Neural Network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)</a:t>
            </a:r>
            <a:b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</a:b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→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순환 신경망은 인공신경망을 구성하는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유닛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 사이의 연결이 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Directed cycle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을 구성하는 신경망을 말한다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.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순환 신경망은 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앞먹임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 신경망과 달리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,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임의의 입력을 처리하기 위해 신경망 내부의 메모리를 활용할 수 있다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.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이러한 특성에 의해 순환 신경망은 필기체 인식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(Handwriting recognition)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과 같은 분야에 활용되고 있고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,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높은 인식률을 나타낸다</a:t>
            </a:r>
            <a:r>
              <a:rPr lang="en-US" altLang="ko-KR" sz="1100" dirty="0" smtClean="0">
                <a:solidFill>
                  <a:srgbClr val="000000"/>
                </a:solidFill>
                <a:latin typeface="+mn-ea"/>
                <a:sym typeface="Symbol" panose="05050102010706020507" pitchFamily="18" charset="2"/>
              </a:rPr>
              <a:t>. 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95905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"/>
          <p:cNvGrpSpPr>
            <a:grpSpLocks/>
          </p:cNvGrpSpPr>
          <p:nvPr/>
        </p:nvGrpSpPr>
        <p:grpSpPr bwMode="auto">
          <a:xfrm>
            <a:off x="-1588" y="4"/>
            <a:ext cx="9910763" cy="1376363"/>
            <a:chOff x="0" y="0"/>
            <a:chExt cx="9910763" cy="1376194"/>
          </a:xfrm>
        </p:grpSpPr>
        <p:pic>
          <p:nvPicPr>
            <p:cNvPr id="77" name="Picture 6" descr="C:\Users\771\Desktop\A_전략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947"/>
            <a:stretch>
              <a:fillRect/>
            </a:stretch>
          </p:blipFill>
          <p:spPr bwMode="auto">
            <a:xfrm>
              <a:off x="0" y="0"/>
              <a:ext cx="9910763" cy="137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8" name="Text Box 4"/>
            <p:cNvSpPr txBox="1">
              <a:spLocks noChangeArrowheads="1"/>
            </p:cNvSpPr>
            <p:nvPr/>
          </p:nvSpPr>
          <p:spPr bwMode="auto">
            <a:xfrm>
              <a:off x="488504" y="872739"/>
              <a:ext cx="6343474" cy="369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2400" spc="-50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3-6. </a:t>
              </a:r>
              <a:r>
                <a:rPr kumimoji="0" lang="en-US" altLang="ko-KR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Machine learning </a:t>
              </a:r>
              <a:r>
                <a:rPr kumimoji="0" lang="ko-KR" altLang="en-US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이용한 데이터 분석</a:t>
              </a:r>
              <a:endParaRPr kumimoji="0" lang="ko-KR" altLang="en-US" sz="2400" spc="-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grpSp>
          <p:nvGrpSpPr>
            <p:cNvPr id="17" name="그룹 4"/>
            <p:cNvGrpSpPr>
              <a:grpSpLocks/>
            </p:cNvGrpSpPr>
            <p:nvPr/>
          </p:nvGrpSpPr>
          <p:grpSpPr bwMode="auto">
            <a:xfrm>
              <a:off x="426314" y="476250"/>
              <a:ext cx="4063156" cy="257280"/>
              <a:chOff x="426314" y="476250"/>
              <a:chExt cx="4063156" cy="257280"/>
            </a:xfrm>
          </p:grpSpPr>
          <p:sp>
            <p:nvSpPr>
              <p:cNvPr id="80" name="Text Box 4"/>
              <p:cNvSpPr txBox="1">
                <a:spLocks noChangeArrowheads="1"/>
              </p:cNvSpPr>
              <p:nvPr/>
            </p:nvSpPr>
            <p:spPr bwMode="auto">
              <a:xfrm>
                <a:off x="1925243" y="481780"/>
                <a:ext cx="2564227" cy="2462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  <a:scene3d>
                  <a:camera prst="orthographicFront"/>
                  <a:lightRig rig="threePt" dir="t"/>
                </a:scene3d>
                <a:sp3d extrusionH="57150">
                  <a:bevelT w="69850" h="38100" prst="cross"/>
                </a:sp3d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빅데이터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</a:t>
                </a: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정보화전략계획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수립</a:t>
                </a:r>
                <a:endParaRPr kumimoji="0" lang="en-US" altLang="ko-KR" sz="1600" dirty="0">
                  <a:solidFill>
                    <a:prstClr val="white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1" name="모서리가 둥근 직사각형 80"/>
              <p:cNvSpPr/>
              <p:nvPr/>
            </p:nvSpPr>
            <p:spPr>
              <a:xfrm>
                <a:off x="427038" y="476192"/>
                <a:ext cx="1422400" cy="257143"/>
              </a:xfrm>
              <a:prstGeom prst="roundRect">
                <a:avLst>
                  <a:gd name="adj" fmla="val 5000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추진 현황 </a:t>
                </a:r>
                <a:r>
                  <a:rPr kumimoji="0" lang="en-US" altLang="ko-KR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1</a:t>
                </a:r>
                <a:endParaRPr kumimoji="0" lang="ko-KR" altLang="en-US" sz="1600" dirty="0">
                  <a:solidFill>
                    <a:srgbClr val="FFFF00"/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2" name="슬라이드 번호 개체 틀 2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923AFD-7A16-4DC7-A581-9AEFA75FD12B}" type="slidenum">
              <a:rPr lang="ko-KR" altLang="en-US" smtClean="0">
                <a:latin typeface="+mn-ea"/>
                <a:ea typeface="+mn-ea"/>
              </a:rPr>
              <a:pPr/>
              <a:t>6</a:t>
            </a:fld>
            <a:endParaRPr lang="ko-KR" altLang="en-US" dirty="0">
              <a:latin typeface="+mn-ea"/>
              <a:ea typeface="+mn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0" y="6240463"/>
            <a:ext cx="993616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4"/>
          <p:cNvSpPr/>
          <p:nvPr/>
        </p:nvSpPr>
        <p:spPr>
          <a:xfrm>
            <a:off x="0" y="1584081"/>
            <a:ext cx="6069124" cy="412688"/>
          </a:xfrm>
          <a:prstGeom prst="rect">
            <a:avLst/>
          </a:prstGeom>
          <a:pattFill prst="dkUpDiag">
            <a:fgClr>
              <a:srgbClr val="009BDE"/>
            </a:fgClr>
            <a:bgClr>
              <a:srgbClr val="0085C0"/>
            </a:bgClr>
          </a:patt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1" tIns="41015" rIns="82031" bIns="41015" anchor="ctr"/>
          <a:lstStyle/>
          <a:p>
            <a:pPr algn="ctr" defTabSz="95783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실험</a:t>
            </a:r>
            <a:r>
              <a:rPr kumimoji="0"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1(Keyword </a:t>
            </a: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분석</a:t>
            </a:r>
            <a:r>
              <a:rPr kumimoji="0"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kumimoji="0"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1" name="Picture 1" descr="\\Mk-newpc\옥빈 맥 공유\디자인앤피티\발표용psd\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97" t="12292" r="2800" b="80139"/>
          <a:stretch>
            <a:fillRect/>
          </a:stretch>
        </p:blipFill>
        <p:spPr bwMode="auto">
          <a:xfrm>
            <a:off x="0" y="1584325"/>
            <a:ext cx="9906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1748609" y="2132854"/>
            <a:ext cx="4355564" cy="2952329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t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400" kern="0" dirty="0" smtClean="0">
              <a:latin typeface="+mn-ea"/>
              <a:ea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54968" y="2323317"/>
            <a:ext cx="3886623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C8000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(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사이버위협정보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:</a:t>
            </a:r>
            <a:r>
              <a:rPr lang="ko-KR" altLang="en-US" sz="1100" dirty="0" err="1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회원사정보</a:t>
            </a: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)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54462" y="2894741"/>
            <a:ext cx="3893147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전처리</a:t>
            </a:r>
            <a:endParaRPr lang="ko-KR" altLang="en-US" sz="1100" dirty="0">
              <a:latin typeface="+mn-ea"/>
              <a:ea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55134" y="3356992"/>
            <a:ext cx="3884492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keyword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분석 모델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964668" y="3815462"/>
            <a:ext cx="3884492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결과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574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"/>
          <p:cNvGrpSpPr>
            <a:grpSpLocks/>
          </p:cNvGrpSpPr>
          <p:nvPr/>
        </p:nvGrpSpPr>
        <p:grpSpPr bwMode="auto">
          <a:xfrm>
            <a:off x="-1588" y="4"/>
            <a:ext cx="9910763" cy="1376363"/>
            <a:chOff x="0" y="0"/>
            <a:chExt cx="9910763" cy="1376194"/>
          </a:xfrm>
        </p:grpSpPr>
        <p:pic>
          <p:nvPicPr>
            <p:cNvPr id="77" name="Picture 6" descr="C:\Users\771\Desktop\A_전략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947"/>
            <a:stretch>
              <a:fillRect/>
            </a:stretch>
          </p:blipFill>
          <p:spPr bwMode="auto">
            <a:xfrm>
              <a:off x="0" y="0"/>
              <a:ext cx="9910763" cy="137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8" name="Text Box 4"/>
            <p:cNvSpPr txBox="1">
              <a:spLocks noChangeArrowheads="1"/>
            </p:cNvSpPr>
            <p:nvPr/>
          </p:nvSpPr>
          <p:spPr bwMode="auto">
            <a:xfrm>
              <a:off x="488504" y="872739"/>
              <a:ext cx="6343474" cy="369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2400" spc="-50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3-6. </a:t>
              </a:r>
              <a:r>
                <a:rPr kumimoji="0" lang="en-US" altLang="ko-KR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Machine learning </a:t>
              </a:r>
              <a:r>
                <a:rPr kumimoji="0" lang="ko-KR" altLang="en-US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이용한 데이터 분석</a:t>
              </a:r>
              <a:endParaRPr kumimoji="0" lang="ko-KR" altLang="en-US" sz="2400" spc="-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grpSp>
          <p:nvGrpSpPr>
            <p:cNvPr id="17" name="그룹 4"/>
            <p:cNvGrpSpPr>
              <a:grpSpLocks/>
            </p:cNvGrpSpPr>
            <p:nvPr/>
          </p:nvGrpSpPr>
          <p:grpSpPr bwMode="auto">
            <a:xfrm>
              <a:off x="426314" y="476250"/>
              <a:ext cx="4063156" cy="257280"/>
              <a:chOff x="426314" y="476250"/>
              <a:chExt cx="4063156" cy="257280"/>
            </a:xfrm>
          </p:grpSpPr>
          <p:sp>
            <p:nvSpPr>
              <p:cNvPr id="80" name="Text Box 4"/>
              <p:cNvSpPr txBox="1">
                <a:spLocks noChangeArrowheads="1"/>
              </p:cNvSpPr>
              <p:nvPr/>
            </p:nvSpPr>
            <p:spPr bwMode="auto">
              <a:xfrm>
                <a:off x="1925243" y="481780"/>
                <a:ext cx="2564227" cy="2462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  <a:scene3d>
                  <a:camera prst="orthographicFront"/>
                  <a:lightRig rig="threePt" dir="t"/>
                </a:scene3d>
                <a:sp3d extrusionH="57150">
                  <a:bevelT w="69850" h="38100" prst="cross"/>
                </a:sp3d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빅데이터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</a:t>
                </a: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정보화전략계획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수립</a:t>
                </a:r>
                <a:endParaRPr kumimoji="0" lang="en-US" altLang="ko-KR" sz="1600" dirty="0">
                  <a:solidFill>
                    <a:prstClr val="white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1" name="모서리가 둥근 직사각형 80"/>
              <p:cNvSpPr/>
              <p:nvPr/>
            </p:nvSpPr>
            <p:spPr>
              <a:xfrm>
                <a:off x="427038" y="476192"/>
                <a:ext cx="1422400" cy="257143"/>
              </a:xfrm>
              <a:prstGeom prst="roundRect">
                <a:avLst>
                  <a:gd name="adj" fmla="val 5000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추진 현황 </a:t>
                </a:r>
                <a:r>
                  <a:rPr kumimoji="0" lang="en-US" altLang="ko-KR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1</a:t>
                </a:r>
                <a:endParaRPr kumimoji="0" lang="ko-KR" altLang="en-US" sz="1600" dirty="0">
                  <a:solidFill>
                    <a:srgbClr val="FFFF00"/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2" name="슬라이드 번호 개체 틀 2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923AFD-7A16-4DC7-A581-9AEFA75FD12B}" type="slidenum">
              <a:rPr lang="ko-KR" altLang="en-US" smtClean="0">
                <a:latin typeface="+mn-ea"/>
                <a:ea typeface="+mn-ea"/>
              </a:rPr>
              <a:pPr/>
              <a:t>7</a:t>
            </a:fld>
            <a:endParaRPr lang="ko-KR" altLang="en-US" dirty="0">
              <a:latin typeface="+mn-ea"/>
              <a:ea typeface="+mn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0" y="6240463"/>
            <a:ext cx="993616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4"/>
          <p:cNvSpPr/>
          <p:nvPr/>
        </p:nvSpPr>
        <p:spPr>
          <a:xfrm>
            <a:off x="0" y="1584081"/>
            <a:ext cx="6069124" cy="412688"/>
          </a:xfrm>
          <a:prstGeom prst="rect">
            <a:avLst/>
          </a:prstGeom>
          <a:pattFill prst="dkUpDiag">
            <a:fgClr>
              <a:srgbClr val="009BDE"/>
            </a:fgClr>
            <a:bgClr>
              <a:srgbClr val="0085C0"/>
            </a:bgClr>
          </a:patt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1" tIns="41015" rIns="82031" bIns="41015" anchor="ctr"/>
          <a:lstStyle/>
          <a:p>
            <a:pPr algn="ctr" defTabSz="95783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실험</a:t>
            </a:r>
            <a:r>
              <a:rPr kumimoji="0"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2(Web Crawling)</a:t>
            </a:r>
            <a:endParaRPr kumimoji="0"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1" name="Picture 1" descr="\\Mk-newpc\옥빈 맥 공유\디자인앤피티\발표용psd\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97" t="12292" r="2800" b="80139"/>
          <a:stretch>
            <a:fillRect/>
          </a:stretch>
        </p:blipFill>
        <p:spPr bwMode="auto">
          <a:xfrm>
            <a:off x="0" y="1584325"/>
            <a:ext cx="9906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1748609" y="2132854"/>
            <a:ext cx="4355564" cy="2952329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t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400" kern="0" dirty="0" smtClean="0"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54968" y="2323317"/>
            <a:ext cx="3886623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http://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54462" y="2894741"/>
            <a:ext cx="3893147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전처리</a:t>
            </a:r>
            <a:endParaRPr lang="ko-KR" altLang="en-US" sz="1100" dirty="0">
              <a:latin typeface="+mn-ea"/>
              <a:ea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955134" y="3356992"/>
            <a:ext cx="3884492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ko-KR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Web Crawling </a:t>
            </a:r>
            <a:r>
              <a:rPr lang="ko-KR" altLang="en-US" sz="1100" dirty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분석 모델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64668" y="3815462"/>
            <a:ext cx="3884492" cy="2616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120650" indent="-120650" eaLnBrk="0" latinLnBrk="0" hangingPunct="0">
              <a:buClr>
                <a:srgbClr val="000000"/>
              </a:buClr>
              <a:buSzPct val="120000"/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rgbClr val="000000"/>
                </a:solidFill>
                <a:latin typeface="+mn-ea"/>
                <a:ea typeface="+mn-ea"/>
                <a:sym typeface="Symbol" panose="05050102010706020507" pitchFamily="18" charset="2"/>
              </a:rPr>
              <a:t>결과</a:t>
            </a:r>
            <a:endParaRPr lang="ko-KR" altLang="en-US" sz="1100" dirty="0">
              <a:solidFill>
                <a:srgbClr val="000000"/>
              </a:solidFill>
              <a:latin typeface="+mn-ea"/>
              <a:ea typeface="+mn-ea"/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2979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"/>
          <p:cNvGrpSpPr>
            <a:grpSpLocks/>
          </p:cNvGrpSpPr>
          <p:nvPr/>
        </p:nvGrpSpPr>
        <p:grpSpPr bwMode="auto">
          <a:xfrm>
            <a:off x="-1588" y="4"/>
            <a:ext cx="9910763" cy="1376363"/>
            <a:chOff x="0" y="0"/>
            <a:chExt cx="9910763" cy="1376194"/>
          </a:xfrm>
        </p:grpSpPr>
        <p:pic>
          <p:nvPicPr>
            <p:cNvPr id="77" name="Picture 6" descr="C:\Users\771\Desktop\A_전략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947"/>
            <a:stretch>
              <a:fillRect/>
            </a:stretch>
          </p:blipFill>
          <p:spPr bwMode="auto">
            <a:xfrm>
              <a:off x="0" y="0"/>
              <a:ext cx="9910763" cy="1376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8" name="Text Box 4"/>
            <p:cNvSpPr txBox="1">
              <a:spLocks noChangeArrowheads="1"/>
            </p:cNvSpPr>
            <p:nvPr/>
          </p:nvSpPr>
          <p:spPr bwMode="auto">
            <a:xfrm>
              <a:off x="488504" y="872739"/>
              <a:ext cx="6343474" cy="369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2400" spc="-50" dirty="0" smtClean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3-6. </a:t>
              </a:r>
              <a:r>
                <a:rPr kumimoji="0" lang="en-US" altLang="ko-KR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Machine learning </a:t>
              </a:r>
              <a:r>
                <a:rPr kumimoji="0" lang="ko-KR" altLang="en-US" sz="2400" spc="-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이용한 데이터 분석</a:t>
              </a:r>
              <a:endParaRPr kumimoji="0" lang="ko-KR" altLang="en-US" sz="2400" spc="-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grpSp>
          <p:nvGrpSpPr>
            <p:cNvPr id="17" name="그룹 4"/>
            <p:cNvGrpSpPr>
              <a:grpSpLocks/>
            </p:cNvGrpSpPr>
            <p:nvPr/>
          </p:nvGrpSpPr>
          <p:grpSpPr bwMode="auto">
            <a:xfrm>
              <a:off x="426314" y="476250"/>
              <a:ext cx="4063156" cy="257280"/>
              <a:chOff x="426314" y="476250"/>
              <a:chExt cx="4063156" cy="257280"/>
            </a:xfrm>
          </p:grpSpPr>
          <p:sp>
            <p:nvSpPr>
              <p:cNvPr id="80" name="Text Box 4"/>
              <p:cNvSpPr txBox="1">
                <a:spLocks noChangeArrowheads="1"/>
              </p:cNvSpPr>
              <p:nvPr/>
            </p:nvSpPr>
            <p:spPr bwMode="auto">
              <a:xfrm>
                <a:off x="1925243" y="481780"/>
                <a:ext cx="2564227" cy="2462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  <a:scene3d>
                  <a:camera prst="orthographicFront"/>
                  <a:lightRig rig="threePt" dir="t"/>
                </a:scene3d>
                <a:sp3d extrusionH="57150">
                  <a:bevelT w="69850" h="38100" prst="cross"/>
                </a:sp3d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빅데이터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</a:t>
                </a:r>
                <a:r>
                  <a:rPr kumimoji="0" lang="ko-KR" altLang="en-US" sz="1600" dirty="0" err="1" smtClean="0">
                    <a:solidFill>
                      <a:prstClr val="white"/>
                    </a:solidFill>
                    <a:latin typeface="+mj-ea"/>
                    <a:ea typeface="+mj-ea"/>
                  </a:rPr>
                  <a:t>정보화전략계획</a:t>
                </a:r>
                <a:r>
                  <a:rPr kumimoji="0" lang="ko-KR" altLang="en-US" sz="1600" dirty="0" smtClean="0">
                    <a:solidFill>
                      <a:prstClr val="white"/>
                    </a:solidFill>
                    <a:latin typeface="+mj-ea"/>
                    <a:ea typeface="+mj-ea"/>
                  </a:rPr>
                  <a:t> 수립</a:t>
                </a:r>
                <a:endParaRPr kumimoji="0" lang="en-US" altLang="ko-KR" sz="1600" dirty="0">
                  <a:solidFill>
                    <a:prstClr val="white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1" name="모서리가 둥근 직사각형 80"/>
              <p:cNvSpPr/>
              <p:nvPr/>
            </p:nvSpPr>
            <p:spPr>
              <a:xfrm>
                <a:off x="427038" y="476192"/>
                <a:ext cx="1422400" cy="257143"/>
              </a:xfrm>
              <a:prstGeom prst="roundRect">
                <a:avLst>
                  <a:gd name="adj" fmla="val 50000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추진 현황 </a:t>
                </a:r>
                <a:r>
                  <a:rPr kumimoji="0" lang="en-US" altLang="ko-KR" sz="1600" dirty="0" smtClean="0">
                    <a:solidFill>
                      <a:srgbClr val="FFFF00"/>
                    </a:solidFill>
                    <a:latin typeface="+mj-ea"/>
                    <a:ea typeface="+mj-ea"/>
                  </a:rPr>
                  <a:t>1</a:t>
                </a:r>
                <a:endParaRPr kumimoji="0" lang="ko-KR" altLang="en-US" sz="1600" dirty="0">
                  <a:solidFill>
                    <a:srgbClr val="FFFF00"/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2" name="슬라이드 번호 개체 틀 2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923AFD-7A16-4DC7-A581-9AEFA75FD12B}" type="slidenum">
              <a:rPr lang="ko-KR" altLang="en-US" smtClean="0">
                <a:latin typeface="+mn-ea"/>
                <a:ea typeface="+mn-ea"/>
              </a:rPr>
              <a:pPr/>
              <a:t>8</a:t>
            </a:fld>
            <a:endParaRPr lang="ko-KR" altLang="en-US" dirty="0">
              <a:latin typeface="+mn-ea"/>
              <a:ea typeface="+mn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0" y="6240463"/>
            <a:ext cx="993616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8768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2">
      <a:majorFont>
        <a:latin typeface="현대하모니 B"/>
        <a:ea typeface="현대하모니 B"/>
        <a:cs typeface=""/>
      </a:majorFont>
      <a:minorFont>
        <a:latin typeface="현대하모니 M"/>
        <a:ea typeface="현대하모니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9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현대하모니 B"/>
        <a:ea typeface="현대하모니 B"/>
        <a:cs typeface=""/>
      </a:majorFont>
      <a:minorFont>
        <a:latin typeface="현대하모니 M"/>
        <a:ea typeface="현대하모니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10497</TotalTime>
  <Words>244</Words>
  <Application>Microsoft Office PowerPoint</Application>
  <PresentationFormat>A4 용지(210x297mm)</PresentationFormat>
  <Paragraphs>79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굴림</vt:lpstr>
      <vt:lpstr>Arial</vt:lpstr>
      <vt:lpstr>Symbol</vt:lpstr>
      <vt:lpstr>현대하모니 B</vt:lpstr>
      <vt:lpstr>현대하모니 M</vt:lpstr>
      <vt:lpstr>맑은 고딕</vt:lpstr>
      <vt:lpstr>Office 테마</vt:lpstr>
      <vt:lpstr>9_디자인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771</dc:creator>
  <cp:lastModifiedBy>Jung</cp:lastModifiedBy>
  <cp:revision>713</cp:revision>
  <cp:lastPrinted>2017-07-05T22:55:11Z</cp:lastPrinted>
  <dcterms:created xsi:type="dcterms:W3CDTF">2016-03-23T18:28:05Z</dcterms:created>
  <dcterms:modified xsi:type="dcterms:W3CDTF">2017-10-22T13:53:06Z</dcterms:modified>
</cp:coreProperties>
</file>